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Playfair Display"/>
      <p:regular r:id="rId15"/>
      <p:bold r:id="rId16"/>
      <p:italic r:id="rId17"/>
      <p:boldItalic r:id="rId18"/>
    </p:embeddedFont>
    <p:embeddedFont>
      <p:font typeface="Montserrat"/>
      <p:regular r:id="rId19"/>
      <p:bold r:id="rId20"/>
      <p:italic r:id="rId21"/>
      <p:boldItalic r:id="rId22"/>
    </p:embeddedFont>
    <p:embeddedFont>
      <p:font typeface="Oswald"/>
      <p:regular r:id="rId23"/>
      <p:bold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bold.fntdata"/><Relationship Id="rId11" Type="http://schemas.openxmlformats.org/officeDocument/2006/relationships/slide" Target="slides/slide6.xml"/><Relationship Id="rId22" Type="http://schemas.openxmlformats.org/officeDocument/2006/relationships/font" Target="fonts/Montserrat-boldItalic.fntdata"/><Relationship Id="rId10" Type="http://schemas.openxmlformats.org/officeDocument/2006/relationships/slide" Target="slides/slide5.xml"/><Relationship Id="rId21" Type="http://schemas.openxmlformats.org/officeDocument/2006/relationships/font" Target="fonts/Montserrat-italic.fntdata"/><Relationship Id="rId13" Type="http://schemas.openxmlformats.org/officeDocument/2006/relationships/slide" Target="slides/slide8.xml"/><Relationship Id="rId24" Type="http://schemas.openxmlformats.org/officeDocument/2006/relationships/font" Target="fonts/Oswald-bold.fntdata"/><Relationship Id="rId12" Type="http://schemas.openxmlformats.org/officeDocument/2006/relationships/slide" Target="slides/slide7.xml"/><Relationship Id="rId23" Type="http://schemas.openxmlformats.org/officeDocument/2006/relationships/font" Target="fonts/Oswald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layfairDisplay-regular.fntdata"/><Relationship Id="rId14" Type="http://schemas.openxmlformats.org/officeDocument/2006/relationships/slide" Target="slides/slide9.xml"/><Relationship Id="rId17" Type="http://schemas.openxmlformats.org/officeDocument/2006/relationships/font" Target="fonts/PlayfairDisplay-italic.fntdata"/><Relationship Id="rId16" Type="http://schemas.openxmlformats.org/officeDocument/2006/relationships/font" Target="fonts/PlayfairDisplay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ontserrat-regular.fntdata"/><Relationship Id="rId6" Type="http://schemas.openxmlformats.org/officeDocument/2006/relationships/slide" Target="slides/slide1.xml"/><Relationship Id="rId18" Type="http://schemas.openxmlformats.org/officeDocument/2006/relationships/font" Target="fonts/PlayfairDisplay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b4c53008f4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b4c53008f4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b4c53008f4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b4c53008f4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b4c53008f4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b4c53008f4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b4c53008f4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b4c53008f4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b4c53008f4_0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b4c53008f4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b4c53008f4_0_1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b4c53008f4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b4c53008f4_0_1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b4c53008f4_0_1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b529cad6e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b529cad6e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4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op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servicios.aragon.es/inmf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rive.google.com/drive/folders/16wD2b0s7n9TqZ76jxBP1Sbqp1r9815gA?usp=drive_link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servicios.aragon.es/inmf/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drive.google.com/file/d/1DjdO9-6M6iwBu_PCr6UEp7fUhGRLGghK/view?usp=drive_link" TargetMode="External"/><Relationship Id="rId4" Type="http://schemas.openxmlformats.org/officeDocument/2006/relationships/hyperlink" Target="https://drive.google.com/file/d/1w9a1nekH8FOPaNMA83d4PmuWyj7pfFrI/view?usp=drive_link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50450" y="1517850"/>
            <a:ext cx="8243100" cy="203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5720"/>
              <a:t>Prueba de Acceso </a:t>
            </a:r>
            <a:r>
              <a:rPr lang="es" sz="5720"/>
              <a:t>a</a:t>
            </a:r>
            <a:r>
              <a:rPr lang="es" sz="5720"/>
              <a:t> Grado Medio (2026)</a:t>
            </a:r>
            <a:endParaRPr sz="5720"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7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Instructivo IES Pedro La</a:t>
            </a:r>
            <a:r>
              <a:rPr lang="es"/>
              <a:t>ín Entralgo (Híjar)</a:t>
            </a:r>
            <a:endParaRPr/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2258322" cy="10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58325" y="0"/>
            <a:ext cx="831338" cy="1099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¿</a:t>
            </a:r>
            <a:r>
              <a:rPr lang="es" u="sng"/>
              <a:t>Cuándo</a:t>
            </a:r>
            <a:r>
              <a:rPr lang="es"/>
              <a:t> puedo realizar la preinscripción a las pruebas de acceso?</a:t>
            </a:r>
            <a:endParaRPr/>
          </a:p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300"/>
              <a:t>El periodo de inscripción en las pruebas de acceso de grado medio y de grado superior </a:t>
            </a:r>
            <a:r>
              <a:rPr b="1" lang="es" sz="2300"/>
              <a:t>será del 22 al 30 de enero de 2026</a:t>
            </a:r>
            <a:r>
              <a:rPr lang="es" sz="2300"/>
              <a:t>, ambos inclusive.</a:t>
            </a:r>
            <a:endParaRPr sz="23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s" sz="2100" u="sng">
                <a:solidFill>
                  <a:schemeClr val="hlink"/>
                </a:solidFill>
                <a:hlinkClick r:id="rId3"/>
              </a:rPr>
              <a:t>ENLACE</a:t>
            </a:r>
            <a:endParaRPr b="1" sz="2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¿</a:t>
            </a:r>
            <a:r>
              <a:rPr lang="es" u="sng"/>
              <a:t>Quién</a:t>
            </a:r>
            <a:r>
              <a:rPr lang="es"/>
              <a:t> puede realizar las pruebas de acceso a Grado Medio?</a:t>
            </a:r>
            <a:endParaRPr/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1090525"/>
            <a:ext cx="8520600" cy="373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35"/>
              <a:buFont typeface="Arial"/>
              <a:buNone/>
            </a:pPr>
            <a:r>
              <a:rPr lang="es" sz="1754"/>
              <a:t>Los requisitos para poder realizar estas pruebas son:</a:t>
            </a:r>
            <a:endParaRPr sz="1754"/>
          </a:p>
          <a:p>
            <a:pPr indent="-340042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755"/>
              <a:buChar char="-"/>
            </a:pPr>
            <a:r>
              <a:rPr b="1" lang="es" sz="1754"/>
              <a:t>ATENCIÓN</a:t>
            </a:r>
            <a:r>
              <a:rPr lang="es" sz="1754"/>
              <a:t>: Carecer de los requisitos académicos que permiten el acceso. Es decir, personas que tengan el título de la ESO o FPB, no pueden presentarse a estas pruebas.</a:t>
            </a:r>
            <a:endParaRPr sz="1754"/>
          </a:p>
          <a:p>
            <a:pPr indent="-34004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55"/>
              <a:buChar char="-"/>
            </a:pPr>
            <a:r>
              <a:rPr lang="es" sz="1754"/>
              <a:t>Tener, </a:t>
            </a:r>
            <a:r>
              <a:rPr b="1" lang="es" sz="1754"/>
              <a:t>como mínimo, 17 años o cumplirlos en el año 2026</a:t>
            </a:r>
            <a:r>
              <a:rPr lang="es" sz="1754"/>
              <a:t> (es decir, personas nacidas antes del 1 de enero de 2010).</a:t>
            </a:r>
            <a:endParaRPr sz="1754"/>
          </a:p>
          <a:p>
            <a:pPr indent="-34004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55"/>
              <a:buChar char="-"/>
            </a:pPr>
            <a:r>
              <a:rPr lang="es" sz="1754"/>
              <a:t>También pueden presentarse quienes, teniendo la prueba de acceso de grado medio superada, deseen elevar la calificación obtenida con anterioridad</a:t>
            </a:r>
            <a:endParaRPr sz="1754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36666"/>
              <a:buFont typeface="Arial"/>
              <a:buNone/>
            </a:pPr>
            <a:r>
              <a:rPr lang="es"/>
              <a:t>¿Cómo son las pruebas de acceso a Grado Medio?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3666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234075"/>
            <a:ext cx="8520600" cy="366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10000"/>
          </a:bodyPr>
          <a:lstStyle/>
          <a:p>
            <a:pPr indent="-33083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Constan de 3 pruebas que son propias de 3 ámbitos:</a:t>
            </a:r>
            <a:endParaRPr sz="2300"/>
          </a:p>
          <a:p>
            <a:pPr indent="-330835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Ámbito de comunicación</a:t>
            </a:r>
            <a:endParaRPr sz="2300"/>
          </a:p>
          <a:p>
            <a:pPr indent="-330835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lang="es" sz="2300"/>
              <a:t>Lengua</a:t>
            </a:r>
            <a:r>
              <a:rPr lang="es" sz="2300"/>
              <a:t> Castellana y </a:t>
            </a:r>
            <a:r>
              <a:rPr b="1" lang="es" sz="2300"/>
              <a:t>Literatura</a:t>
            </a:r>
            <a:r>
              <a:rPr lang="es" sz="2300"/>
              <a:t> </a:t>
            </a:r>
            <a:endParaRPr sz="2300"/>
          </a:p>
          <a:p>
            <a:pPr indent="-330835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Lengua Extranjera: </a:t>
            </a:r>
            <a:r>
              <a:rPr b="1" lang="es" sz="2300"/>
              <a:t>Inglés</a:t>
            </a:r>
            <a:endParaRPr b="1" sz="2300"/>
          </a:p>
          <a:p>
            <a:pPr indent="-330835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Ámbito social: </a:t>
            </a:r>
            <a:r>
              <a:rPr b="1" lang="es" sz="2300"/>
              <a:t>Geografía</a:t>
            </a:r>
            <a:r>
              <a:rPr lang="es" sz="2300"/>
              <a:t> e </a:t>
            </a:r>
            <a:r>
              <a:rPr b="1" lang="es" sz="2300"/>
              <a:t>Historia</a:t>
            </a:r>
            <a:endParaRPr b="1" sz="2300"/>
          </a:p>
          <a:p>
            <a:pPr indent="-330835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Ámbito científico-tecnológico:</a:t>
            </a:r>
            <a:endParaRPr sz="2300"/>
          </a:p>
          <a:p>
            <a:pPr indent="-330835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lang="es" sz="2300"/>
              <a:t>Matemáticas</a:t>
            </a:r>
            <a:endParaRPr b="1" sz="2300"/>
          </a:p>
          <a:p>
            <a:pPr indent="-330835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lang="es" sz="2300"/>
              <a:t>Ciencias</a:t>
            </a:r>
            <a:r>
              <a:rPr lang="es" sz="2300"/>
              <a:t> y </a:t>
            </a:r>
            <a:r>
              <a:rPr b="1" lang="es" sz="2300"/>
              <a:t>Tecnología</a:t>
            </a:r>
            <a:endParaRPr b="1" sz="2300"/>
          </a:p>
          <a:p>
            <a:pPr indent="-33083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En el siguiente enlace podrás encontrar exámenes de anteriores convocatorias:</a:t>
            </a:r>
            <a:endParaRPr sz="2300"/>
          </a:p>
          <a:p>
            <a:pPr indent="-330835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lang="es" sz="2300" u="sng">
                <a:solidFill>
                  <a:schemeClr val="hlink"/>
                </a:solidFill>
                <a:hlinkClick r:id="rId3"/>
              </a:rPr>
              <a:t>ENLACE</a:t>
            </a:r>
            <a:endParaRPr b="1" sz="23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¿Dónde tengo que realizar la inscripción?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234075"/>
            <a:ext cx="8520600" cy="366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-341788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Si haces clic en el siguiente enlace, este te llevará a la web donde deberás realizar la solicitud. </a:t>
            </a:r>
            <a:r>
              <a:rPr lang="es" sz="2300" u="sng">
                <a:solidFill>
                  <a:schemeClr val="hlink"/>
                </a:solidFill>
                <a:hlinkClick r:id="rId3"/>
              </a:rPr>
              <a:t>https://servicios.aragon.es/inmf/</a:t>
            </a:r>
            <a:endParaRPr sz="2300"/>
          </a:p>
          <a:p>
            <a:pPr indent="-341788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La solicitud de inscripción, una vez cumplimentada, </a:t>
            </a:r>
            <a:r>
              <a:rPr b="1" lang="es" sz="2300"/>
              <a:t>deberá</a:t>
            </a:r>
            <a:r>
              <a:rPr lang="es" sz="2300"/>
              <a:t> </a:t>
            </a:r>
            <a:r>
              <a:rPr b="1" lang="es" sz="2300"/>
              <a:t>imprimirse</a:t>
            </a:r>
            <a:r>
              <a:rPr lang="es" sz="2300"/>
              <a:t> para su trámite. Son 3 ejemplares (banco, administración y persona interesada) </a:t>
            </a:r>
            <a:endParaRPr sz="2300"/>
          </a:p>
          <a:p>
            <a:pPr indent="-341788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Uno de los ejemplares deberá entregarse en la entidad bancaria, para proceder al </a:t>
            </a:r>
            <a:r>
              <a:rPr b="1" lang="es" sz="2300"/>
              <a:t>pago</a:t>
            </a:r>
            <a:r>
              <a:rPr lang="es" sz="2300"/>
              <a:t> de las </a:t>
            </a:r>
            <a:r>
              <a:rPr b="1" lang="es" sz="2300"/>
              <a:t>tasas</a:t>
            </a:r>
            <a:r>
              <a:rPr lang="es" sz="2300"/>
              <a:t> (</a:t>
            </a:r>
            <a:r>
              <a:rPr b="1" lang="es" sz="2300"/>
              <a:t>19,73€</a:t>
            </a:r>
            <a:r>
              <a:rPr lang="es" sz="2300"/>
              <a:t>)</a:t>
            </a:r>
            <a:endParaRPr sz="2300"/>
          </a:p>
          <a:p>
            <a:pPr indent="-341788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Actualmente, las </a:t>
            </a:r>
            <a:r>
              <a:rPr b="1" lang="es" sz="2300"/>
              <a:t>entidades bancarias </a:t>
            </a:r>
            <a:r>
              <a:rPr lang="es" sz="2300"/>
              <a:t>colaboradoras: son Ibercaja Banco, Caja Rural de Aragón (Bantierra), Caja Rural de Teruel, Banco Bilbao Vizcaya (BBV) Argentaria, Banco Santander, CaixaBank y Laboral Kutxa.</a:t>
            </a:r>
            <a:endParaRPr sz="23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¿Dónde tengo que presentar la solicitud?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1234075"/>
            <a:ext cx="8520600" cy="366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63696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La solicitud, deberás </a:t>
            </a:r>
            <a:r>
              <a:rPr b="1" lang="es" sz="2300"/>
              <a:t>entregarla</a:t>
            </a:r>
            <a:r>
              <a:rPr lang="es" sz="2300"/>
              <a:t> en el </a:t>
            </a:r>
            <a:r>
              <a:rPr b="1" lang="es" sz="2300"/>
              <a:t>centro</a:t>
            </a:r>
            <a:r>
              <a:rPr lang="es" sz="2300"/>
              <a:t> donde vayas a realizar la prueba.</a:t>
            </a:r>
            <a:endParaRPr sz="2300"/>
          </a:p>
          <a:p>
            <a:pPr indent="-363696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IMPORTANTE: Para la presentación de las solicitudes y la documentación que las acompaña en los centros docentes que correspondan, se deberá contactar previamente con el centro para solicitar cita previa. Las solicitudes deberán </a:t>
            </a:r>
            <a:r>
              <a:rPr lang="es" sz="2300"/>
              <a:t>presentarse</a:t>
            </a:r>
            <a:r>
              <a:rPr lang="es" sz="2300"/>
              <a:t> en los centros </a:t>
            </a:r>
            <a:r>
              <a:rPr b="1" lang="es" sz="2300"/>
              <a:t>entre los días 22 y 30 de enero</a:t>
            </a:r>
            <a:r>
              <a:rPr lang="es" sz="2300"/>
              <a:t> (</a:t>
            </a:r>
            <a:r>
              <a:rPr b="1" lang="es" sz="2300"/>
              <a:t>hasta las 14:00 horas</a:t>
            </a:r>
            <a:r>
              <a:rPr lang="es" sz="2300"/>
              <a:t>).</a:t>
            </a:r>
            <a:endParaRPr sz="23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¿En qu</a:t>
            </a:r>
            <a:r>
              <a:rPr lang="es"/>
              <a:t>é fechas se realizan las pruebas?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11700" y="1234075"/>
            <a:ext cx="8520600" cy="366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5274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La prueba de acceso de grado medio se realizará </a:t>
            </a:r>
            <a:br>
              <a:rPr lang="es" sz="2300"/>
            </a:br>
            <a:r>
              <a:rPr lang="es" sz="2300"/>
              <a:t>el día </a:t>
            </a:r>
            <a:r>
              <a:rPr b="1" lang="es" sz="2300"/>
              <a:t>miércoles</a:t>
            </a:r>
            <a:r>
              <a:rPr lang="es" sz="2300"/>
              <a:t> </a:t>
            </a:r>
            <a:r>
              <a:rPr b="1" lang="es" sz="2300"/>
              <a:t>6 de mayo de 2026.</a:t>
            </a:r>
            <a:endParaRPr b="1" sz="2300"/>
          </a:p>
          <a:p>
            <a:pPr indent="-35274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Hora de inicio de la prueba:</a:t>
            </a:r>
            <a:r>
              <a:rPr b="1" lang="es" sz="2300"/>
              <a:t> 16:00 horas. </a:t>
            </a:r>
            <a:endParaRPr b="1" sz="2300"/>
          </a:p>
          <a:p>
            <a:pPr indent="-352742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A las </a:t>
            </a:r>
            <a:r>
              <a:rPr b="1" lang="es" sz="2300"/>
              <a:t>16:00 horas</a:t>
            </a:r>
            <a:r>
              <a:rPr lang="es" sz="2300"/>
              <a:t>. Ejercicio del ámbito de comunicación. </a:t>
            </a:r>
            <a:br>
              <a:rPr lang="es" sz="2300"/>
            </a:br>
            <a:r>
              <a:rPr lang="es" sz="2300"/>
              <a:t>Duración 1 h y 30 min.</a:t>
            </a:r>
            <a:endParaRPr sz="2300"/>
          </a:p>
          <a:p>
            <a:pPr indent="-352742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A las </a:t>
            </a:r>
            <a:r>
              <a:rPr b="1" lang="es" sz="2300"/>
              <a:t>17:45 horas</a:t>
            </a:r>
            <a:r>
              <a:rPr lang="es" sz="2300"/>
              <a:t>. Ejercicio del ámbito social. </a:t>
            </a:r>
            <a:br>
              <a:rPr lang="es" sz="2300"/>
            </a:br>
            <a:r>
              <a:rPr lang="es" sz="2300"/>
              <a:t>Duración 1 h.</a:t>
            </a:r>
            <a:endParaRPr sz="2300"/>
          </a:p>
          <a:p>
            <a:pPr indent="-352742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A las </a:t>
            </a:r>
            <a:r>
              <a:rPr b="1" lang="es" sz="2300"/>
              <a:t>19:00 horas</a:t>
            </a:r>
            <a:r>
              <a:rPr lang="es" sz="2300"/>
              <a:t>. Ejercicio del ámbito científico-tecnológico. </a:t>
            </a:r>
            <a:endParaRPr sz="2300"/>
          </a:p>
          <a:p>
            <a:pPr indent="-352742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 sz="2300"/>
              <a:t>Duración 1 h y 30 min.</a:t>
            </a:r>
            <a:endParaRPr sz="23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727975" y="1473600"/>
            <a:ext cx="2846400" cy="219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¿Cuándo puedo saber si he sido admitido y el resto de plazos?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3" name="Google Shape;103;p20" title="Captura de Pantalla 2026-01-05 a la(s) 10.42.24 p. m.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88863" y="0"/>
            <a:ext cx="4625774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681275" y="353075"/>
            <a:ext cx="5267700" cy="72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Otras informaciones y recursos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366175" y="1226300"/>
            <a:ext cx="8520600" cy="366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746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300"/>
              <a:buChar char="-"/>
            </a:pPr>
            <a:r>
              <a:rPr lang="es" sz="2300"/>
              <a:t>Nota mínima en los exámenes o parte: </a:t>
            </a:r>
            <a:r>
              <a:rPr b="1" lang="es" sz="2300"/>
              <a:t>4.00</a:t>
            </a:r>
            <a:endParaRPr b="1" sz="2300"/>
          </a:p>
          <a:p>
            <a:pPr indent="-3746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300"/>
              <a:buChar char="-"/>
            </a:pPr>
            <a:r>
              <a:rPr lang="es" sz="2300"/>
              <a:t>Notas de corte:</a:t>
            </a:r>
            <a:endParaRPr sz="2300"/>
          </a:p>
          <a:p>
            <a:pPr indent="-3746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300"/>
              <a:buChar char="-"/>
            </a:pPr>
            <a:r>
              <a:rPr lang="es" sz="2300" u="sng">
                <a:solidFill>
                  <a:schemeClr val="hlink"/>
                </a:solidFill>
                <a:hlinkClick r:id="rId3"/>
              </a:rPr>
              <a:t>23/24</a:t>
            </a:r>
            <a:endParaRPr sz="2300"/>
          </a:p>
          <a:p>
            <a:pPr indent="-3746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300"/>
              <a:buChar char="-"/>
            </a:pPr>
            <a:r>
              <a:rPr lang="es" sz="2300" u="sng">
                <a:solidFill>
                  <a:schemeClr val="hlink"/>
                </a:solidFill>
                <a:hlinkClick r:id="rId4"/>
              </a:rPr>
              <a:t>24/25</a:t>
            </a:r>
            <a:r>
              <a:rPr lang="es" sz="2300"/>
              <a:t> (Prueba de acceso son los grupos 3/1)</a:t>
            </a:r>
            <a:endParaRPr sz="23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1AFD1"/>
      </a:accent4>
      <a:accent5>
        <a:srgbClr val="0F9D58"/>
      </a:accent5>
      <a:accent6>
        <a:srgbClr val="9C27B0"/>
      </a:accent6>
      <a:hlink>
        <a:srgbClr val="0F9D58"/>
      </a:hlink>
      <a:folHlink>
        <a:srgbClr val="0F9D5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